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0" r:id="rId5"/>
    <p:sldId id="258" r:id="rId6"/>
    <p:sldId id="263" r:id="rId7"/>
    <p:sldId id="262" r:id="rId8"/>
    <p:sldId id="267" r:id="rId9"/>
    <p:sldId id="268" r:id="rId10"/>
    <p:sldId id="269" r:id="rId11"/>
    <p:sldId id="270" r:id="rId12"/>
    <p:sldId id="272" r:id="rId13"/>
    <p:sldId id="271" r:id="rId14"/>
    <p:sldId id="257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dirty="0" smtClean="0"/>
              <a:t>Поддержка детской инициативы и самостоятельности детей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0"/>
            <a:ext cx="8615371" cy="71438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Муниципальное бюджетное дошкольное образовательное учреждение «Березовский детский сад № 4»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143116"/>
            <a:ext cx="8258204" cy="6397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 игровой деятельности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IMG_715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57752" y="3500438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Содержимое 10" descr="IMG_71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3429000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07167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«Семья»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IMG_71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3214686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207167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Царь с царицей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IMG_71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214686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28802"/>
            <a:ext cx="4040188" cy="57150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Уголок уединения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192880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«Больница»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5" descr="IMG_68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804332"/>
            <a:ext cx="4071966" cy="3124998"/>
          </a:xfrm>
          <a:ln w="31750">
            <a:solidFill>
              <a:srgbClr val="7030A0"/>
            </a:solidFill>
          </a:ln>
        </p:spPr>
      </p:pic>
      <p:pic>
        <p:nvPicPr>
          <p:cNvPr id="9" name="Picture 4" descr="C:\Users\Uran\Desktop\садик1\IMG_68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21778"/>
            <a:ext cx="4140224" cy="3105168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357430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Тематическое оформление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IMG_71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3286124"/>
            <a:ext cx="4040188" cy="3030141"/>
          </a:xfrm>
          <a:effectLst>
            <a:softEdge rad="63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28599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Физическое развитие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IMG_71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214686"/>
            <a:ext cx="4160838" cy="3120629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10001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Целевые  ориентиры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3482975"/>
          </a:xfrm>
        </p:spPr>
        <p:txBody>
          <a:bodyPr/>
          <a:lstStyle/>
          <a:p>
            <a:pPr lvl="0"/>
            <a:r>
              <a:rPr lang="ru-RU" sz="2800" dirty="0" smtClean="0"/>
              <a:t>проявляют инициативу и самостоятельность в различных видах деятельности;</a:t>
            </a:r>
          </a:p>
          <a:p>
            <a:pPr lvl="0"/>
            <a:r>
              <a:rPr lang="ru-RU" sz="2800" dirty="0" smtClean="0"/>
              <a:t>способен выбирать себе род занятий, участников по совместной деятельности;</a:t>
            </a:r>
          </a:p>
          <a:p>
            <a:pPr lvl="0"/>
            <a:r>
              <a:rPr lang="ru-RU" sz="2800" dirty="0" smtClean="0"/>
              <a:t>ребенок способен к волевым усилиям;</a:t>
            </a:r>
          </a:p>
          <a:p>
            <a:pPr lvl="0"/>
            <a:r>
              <a:rPr lang="ru-RU" sz="2800" dirty="0" smtClean="0"/>
              <a:t>пытается самостоятельно придумывать объяснения явлениям природы и поступкам людей;</a:t>
            </a:r>
          </a:p>
          <a:p>
            <a:pPr lvl="0"/>
            <a:r>
              <a:rPr lang="ru-RU" sz="2800" dirty="0" smtClean="0"/>
              <a:t>способен к принятию собственных решений.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3125788"/>
          </a:xfrm>
        </p:spPr>
        <p:txBody>
          <a:bodyPr/>
          <a:lstStyle/>
          <a:p>
            <a:pPr marL="252000" indent="0" algn="ctr">
              <a:buFont typeface="Arial" charset="0"/>
              <a:buNone/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6" name="Picture 2" descr="C:\Users\User-2\Documents\Методическая работа\ФГОС\инициатива\Моя\IMG_7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143248"/>
            <a:ext cx="4691095" cy="3518322"/>
          </a:xfrm>
          <a:prstGeom prst="rect">
            <a:avLst/>
          </a:prstGeom>
          <a:noFill/>
          <a:ln>
            <a:noFill/>
            <a:prstDash val="sysDot"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229600" cy="8572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ФЗ № 273 «Об образовании в Российской Федерации»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496"/>
            <a:ext cx="8715436" cy="419736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sz="1800" b="1" dirty="0" smtClean="0"/>
              <a:t>Статья 48. Обязанности и ответственность педагогических работников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1. Педагогические работники обязаны:</a:t>
            </a:r>
          </a:p>
          <a:p>
            <a:pPr algn="just">
              <a:buNone/>
            </a:pPr>
            <a:r>
              <a:rPr lang="ru-RU" sz="2800" dirty="0" smtClean="0"/>
              <a:t>   п.4 развивать у обучающихся познавательную </a:t>
            </a:r>
            <a:r>
              <a:rPr lang="ru-RU" sz="2800" b="1" dirty="0" smtClean="0"/>
              <a:t>активность,</a:t>
            </a:r>
            <a:r>
              <a:rPr lang="ru-RU" sz="2800" dirty="0" smtClean="0"/>
              <a:t> </a:t>
            </a:r>
            <a:r>
              <a:rPr lang="ru-RU" sz="2800" b="1" dirty="0" smtClean="0"/>
              <a:t>самостоятельность, инициативу, творческие способности</a:t>
            </a:r>
            <a:r>
              <a:rPr lang="ru-RU" sz="2800" dirty="0" smtClean="0"/>
              <a:t>, формировать гражданскую позицию, способность к труду и жизни в условиях современного мира, формировать у обучающихся культуру здорового и безопасного образа жизни.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 ФГОС ДО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000372"/>
            <a:ext cx="8572560" cy="385762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создания благоприятных условий развития детей в соответствии с их возрастными и индивидуальными особенностями и склонностями…;</a:t>
            </a:r>
            <a:endParaRPr lang="ru-RU" sz="2800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</a:t>
            </a:r>
            <a:r>
              <a:rPr lang="ru-RU" sz="2800" b="1" dirty="0" smtClean="0">
                <a:latin typeface="Times New Roman" pitchFamily="18" charset="0"/>
              </a:rPr>
              <a:t>инициативности, самостоятельности и ответственности ребёнка</a:t>
            </a:r>
            <a:r>
              <a:rPr lang="ru-RU" sz="2800" dirty="0" smtClean="0">
                <a:latin typeface="Times New Roman" pitchFamily="18" charset="0"/>
              </a:rPr>
              <a:t>, формирования предпосылок учебной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Принцип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8929718" cy="4429156"/>
          </a:xfrm>
        </p:spPr>
        <p:txBody>
          <a:bodyPr/>
          <a:lstStyle/>
          <a:p>
            <a:pPr algn="just"/>
            <a:r>
              <a:rPr lang="ru-RU" sz="2400" dirty="0" smtClean="0"/>
              <a:t>создание </a:t>
            </a:r>
            <a:r>
              <a:rPr lang="ru-RU" sz="2400" dirty="0" smtClean="0"/>
              <a:t>условий для свободного выбора детьми вида деятельности;</a:t>
            </a:r>
          </a:p>
          <a:p>
            <a:pPr algn="just"/>
            <a:r>
              <a:rPr lang="ru-RU" sz="2400" dirty="0" smtClean="0"/>
              <a:t>создание условий для принятия детьми решений, свободного выражения чувств и мыслей,</a:t>
            </a:r>
          </a:p>
          <a:p>
            <a:pPr algn="just"/>
            <a:r>
              <a:rPr lang="ru-RU" sz="2400" dirty="0" err="1" smtClean="0"/>
              <a:t>недирективная</a:t>
            </a:r>
            <a:r>
              <a:rPr lang="ru-RU" sz="2400" dirty="0" smtClean="0"/>
              <a:t> помощь детям.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деятельности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r>
              <a:rPr lang="ru-RU" dirty="0" smtClean="0"/>
              <a:t>общение;</a:t>
            </a:r>
          </a:p>
          <a:p>
            <a:r>
              <a:rPr lang="ru-RU" dirty="0" smtClean="0"/>
              <a:t>игра;</a:t>
            </a:r>
          </a:p>
          <a:p>
            <a:r>
              <a:rPr lang="ru-RU" dirty="0" smtClean="0"/>
              <a:t>познавательно-исследовательская деятельность;</a:t>
            </a:r>
          </a:p>
          <a:p>
            <a:r>
              <a:rPr lang="ru-RU" dirty="0" smtClean="0"/>
              <a:t>проектная деятельность;</a:t>
            </a:r>
          </a:p>
          <a:p>
            <a:r>
              <a:rPr lang="ru-RU" dirty="0" smtClean="0"/>
              <a:t>продуктивная деятельность;</a:t>
            </a:r>
          </a:p>
          <a:p>
            <a:r>
              <a:rPr lang="ru-RU" dirty="0" smtClean="0"/>
              <a:t>коммуникативная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Приоритетные виды деятельности развития инициативы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35758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3-4 года – продуктивная деятельность;</a:t>
            </a:r>
          </a:p>
          <a:p>
            <a:pPr>
              <a:buNone/>
            </a:pPr>
            <a:r>
              <a:rPr lang="ru-RU" dirty="0" smtClean="0"/>
              <a:t>В 4-5 лет - познавательная деятельность;</a:t>
            </a:r>
          </a:p>
          <a:p>
            <a:pPr>
              <a:buNone/>
            </a:pPr>
            <a:r>
              <a:rPr lang="ru-RU" dirty="0" smtClean="0"/>
              <a:t>В 5-6 лет - в общение;</a:t>
            </a:r>
          </a:p>
          <a:p>
            <a:pPr>
              <a:buNone/>
            </a:pPr>
            <a:r>
              <a:rPr lang="ru-RU" dirty="0" smtClean="0"/>
              <a:t>В 6-8 лет - образовательная деятельность.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50006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Основные пути проявления инициативы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946391"/>
            <a:ext cx="8472518" cy="3911609"/>
          </a:xfrm>
        </p:spPr>
        <p:txBody>
          <a:bodyPr/>
          <a:lstStyle/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реализацию собственных потребностей детей в инициативном поведении, игре, общении, продуктивной деятельности и т.д.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развивающую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пространственную среду.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подражание взрослым.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специально разработанные технологии по развитию самостоятельности, инициативности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тойки-ширмы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IMG_7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0024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6286520"/>
            <a:ext cx="82296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Вальдорфская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педагогика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1928802"/>
            <a:ext cx="8501122" cy="92551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 театрализованной деятельности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71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00438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Содержимое 8" descr="IMG_715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500438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й докла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Мой доклад</Template>
  <TotalTime>284</TotalTime>
  <Words>337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Мой доклад</vt:lpstr>
      <vt:lpstr>Поддержка детской инициативы и самостоятельности детей в ДОУ</vt:lpstr>
      <vt:lpstr>ФЗ № 273 «Об образовании в Российской Федерации» </vt:lpstr>
      <vt:lpstr>Задачи ФГОС ДО </vt:lpstr>
      <vt:lpstr>Принцип </vt:lpstr>
      <vt:lpstr>Виды деятельности</vt:lpstr>
      <vt:lpstr>Приоритетные виды деятельности развития инициативы</vt:lpstr>
      <vt:lpstr>Основные пути проявления инициативы</vt:lpstr>
      <vt:lpstr>Стойки-ширмы </vt:lpstr>
      <vt:lpstr>Слайд 9</vt:lpstr>
      <vt:lpstr>Слайд 10</vt:lpstr>
      <vt:lpstr>Слайд 11</vt:lpstr>
      <vt:lpstr>Слайд 12</vt:lpstr>
      <vt:lpstr>Слайд 13</vt:lpstr>
      <vt:lpstr>Целевые  ориентиры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Поддержка детской инициативы и самостоятельности детей в ДОУ</dc:title>
  <dc:creator>User-2</dc:creator>
  <cp:lastModifiedBy>User-2</cp:lastModifiedBy>
  <cp:revision>24</cp:revision>
  <dcterms:created xsi:type="dcterms:W3CDTF">2017-03-12T14:51:58Z</dcterms:created>
  <dcterms:modified xsi:type="dcterms:W3CDTF">2017-09-13T06:40:31Z</dcterms:modified>
</cp:coreProperties>
</file>